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9" r:id="rId14"/>
    <p:sldId id="291" r:id="rId15"/>
    <p:sldId id="300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9"/>
            <p14:sldId id="291"/>
            <p14:sldId id="300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Diseñar, Transformación, Anotar, Trabajar en colaboración, Información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D24726"/>
    <a:srgbClr val="404040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E7C177B-B36A-42FB-963C-4A4062E11465}" type="datetime1">
              <a:rPr lang="es-ES" smtClean="0"/>
              <a:t>14/03/2022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D6E2F-8700-4332-938B-4B711CF8351C}" type="datetime1">
              <a:rPr lang="es-ES" smtClean="0"/>
              <a:pPr/>
              <a:t>14/03/2022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515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60233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713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218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1560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429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306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383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588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2840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Editar el estilo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 smtClean="0"/>
              <a:t>Quinto nivel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779012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9" name="Rectángulo 8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</p:spTree>
    <p:extLst>
      <p:ext uri="{BB962C8B-B14F-4D97-AF65-F5344CB8AC3E}">
        <p14:creationId xmlns:p14="http://schemas.microsoft.com/office/powerpoint/2010/main" val="428812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359389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8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347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86733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437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282879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5AAFFC4-FA62-427A-8CE9-ACD9FDA24490}" type="datetime1">
              <a:rPr lang="es-ES" noProof="0" smtClean="0"/>
              <a:t>14/03/2022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Rectángulo 1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9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63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171" y="602621"/>
            <a:ext cx="7742356" cy="2387600"/>
          </a:xfrm>
        </p:spPr>
        <p:txBody>
          <a:bodyPr rtlCol="0" anchor="ctr" anchorCtr="0">
            <a:normAutofit/>
          </a:bodyPr>
          <a:lstStyle/>
          <a:p>
            <a:r>
              <a:rPr lang="es-CL" b="1" dirty="0">
                <a:solidFill>
                  <a:schemeClr val="tx1"/>
                </a:solidFill>
              </a:rPr>
              <a:t>Lineamientos Generales </a:t>
            </a:r>
            <a:br>
              <a:rPr lang="es-CL" b="1" dirty="0">
                <a:solidFill>
                  <a:schemeClr val="tx1"/>
                </a:solidFill>
              </a:rPr>
            </a:br>
            <a:r>
              <a:rPr lang="es-CL" sz="3600" b="1" dirty="0" smtClean="0">
                <a:solidFill>
                  <a:schemeClr val="tx1"/>
                </a:solidFill>
              </a:rPr>
              <a:t>Funcionamiento Año </a:t>
            </a:r>
            <a:r>
              <a:rPr lang="es-CL" sz="3600" b="1" dirty="0">
                <a:solidFill>
                  <a:schemeClr val="tx1"/>
                </a:solidFill>
              </a:rPr>
              <a:t>Académico 2022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995851" y="3093858"/>
            <a:ext cx="5730676" cy="1136650"/>
          </a:xfrm>
        </p:spPr>
        <p:txBody>
          <a:bodyPr rtlCol="0">
            <a:normAutofit/>
          </a:bodyPr>
          <a:lstStyle/>
          <a:p>
            <a:pPr marL="0" indent="0" algn="r" rtl="0">
              <a:buNone/>
            </a:pPr>
            <a:r>
              <a:rPr lang="es-ES" b="1" dirty="0" smtClean="0">
                <a:solidFill>
                  <a:schemeClr val="tx1"/>
                </a:solidFill>
                <a:latin typeface="+mj-lt"/>
              </a:rPr>
              <a:t>Luis Gabriel Iturra Cárdenas</a:t>
            </a:r>
          </a:p>
          <a:p>
            <a:pPr marL="0" indent="0" algn="r" rtl="0">
              <a:buNone/>
            </a:pPr>
            <a:r>
              <a:rPr lang="es-ES" sz="2400" b="1" dirty="0" smtClean="0">
                <a:solidFill>
                  <a:schemeClr val="tx1"/>
                </a:solidFill>
                <a:latin typeface="+mj-lt"/>
              </a:rPr>
              <a:t>Director Liceo Armando Robles Rivera</a:t>
            </a:r>
            <a:endParaRPr lang="es-E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675" y="4111416"/>
            <a:ext cx="3065852" cy="2187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8" y="4088674"/>
            <a:ext cx="7553599" cy="22099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6" y="602621"/>
            <a:ext cx="2960896" cy="24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4354" y="982132"/>
            <a:ext cx="4140926" cy="1303867"/>
          </a:xfrm>
        </p:spPr>
        <p:txBody>
          <a:bodyPr/>
          <a:lstStyle/>
          <a:p>
            <a:r>
              <a:rPr lang="es-CL" b="1" dirty="0">
                <a:solidFill>
                  <a:schemeClr val="tx1"/>
                </a:solidFill>
              </a:rPr>
              <a:t>Medidas LARR</a:t>
            </a:r>
            <a:r>
              <a:rPr lang="es-CL" dirty="0"/>
              <a:t>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7" y="612048"/>
            <a:ext cx="1921012" cy="14649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277" y="612048"/>
            <a:ext cx="2044484" cy="14649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0937" y="2651759"/>
            <a:ext cx="11168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Horario </a:t>
            </a: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Clases: 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Lunes a viernes en la mañana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desde las 8.00 a 13.00 horas.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Lunes a jueves en la </a:t>
            </a:r>
            <a:r>
              <a:rPr lang="es-CL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tarde</a:t>
            </a:r>
            <a:r>
              <a:rPr lang="es-C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se determinarán actividades de contención emocional, talleres y reforzamientos por niveles a determinar a nivel técnico pedagógico.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5531" y="612050"/>
            <a:ext cx="4312918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5" y="612050"/>
            <a:ext cx="1595550" cy="12167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92195" y="2228672"/>
            <a:ext cx="107661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odalidad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funcionamiento del Liceo Armando Robles Rivera </a:t>
            </a:r>
            <a:r>
              <a:rPr lang="es-C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Régimen </a:t>
            </a: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Semestral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Primer Semestre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martes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marzo al 8 de julio de 2022. Los estudiantes saldrán de vacaciones el miércoles 6 de julio.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Vacaciones de Invierno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lunes 11 de julio al viernes 22 de julio. Se solicitó al </a:t>
            </a:r>
            <a:r>
              <a:rPr lang="es-CL" sz="2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Mineduc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una semana más de vacaciones en invierno y se extenderá hasta el día viernes 29 de julio, a recuperar en diciembre los días 5, 6, 7, 12 y 13 de diciembre.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227" y="612050"/>
            <a:ext cx="1705522" cy="1216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26402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059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3080">
                  <a:extLst>
                    <a:ext uri="{9D8B030D-6E8A-4147-A177-3AD203B41FA5}">
                      <a16:colId xmlns:a16="http://schemas.microsoft.com/office/drawing/2014/main" val="3723216347"/>
                    </a:ext>
                  </a:extLst>
                </a:gridCol>
                <a:gridCol w="4064460">
                  <a:extLst>
                    <a:ext uri="{9D8B030D-6E8A-4147-A177-3AD203B41FA5}">
                      <a16:colId xmlns:a16="http://schemas.microsoft.com/office/drawing/2014/main" val="2297746281"/>
                    </a:ext>
                  </a:extLst>
                </a:gridCol>
                <a:gridCol w="4064460">
                  <a:extLst>
                    <a:ext uri="{9D8B030D-6E8A-4147-A177-3AD203B41FA5}">
                      <a16:colId xmlns:a16="http://schemas.microsoft.com/office/drawing/2014/main" val="37579965"/>
                    </a:ext>
                  </a:extLst>
                </a:gridCol>
              </a:tblGrid>
              <a:tr h="688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 </a:t>
                      </a: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SOLICITUD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</a:t>
                      </a: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NO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FECHA </a:t>
                      </a: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RECUPERACIÓN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11351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Inicio Año Escolar 2022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 de marzo 2022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09549"/>
                  </a:ext>
                </a:extLst>
              </a:tr>
              <a:tr h="1038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Reducción Año Escolar 38 o 39 semanas (marque con número)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51729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Interferiado</a:t>
                      </a: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 de junio 2022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JUEVES 15 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20332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Interferiado</a:t>
                      </a: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 de diciembre 2022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MIÉRCOLES 14 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77112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Tercera Semana Vacaciones de Invierno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---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4595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Semana de Fiestas Patrias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03383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Martes 1 de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LUNES </a:t>
                      </a:r>
                      <a:r>
                        <a:rPr lang="es-CL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027376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Miércoles 2 de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MARTES </a:t>
                      </a:r>
                      <a:r>
                        <a:rPr lang="es-CL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84819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Jueves 3 de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MIÉRCOLES </a:t>
                      </a:r>
                      <a:r>
                        <a:rPr lang="es-CL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65907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Viernes 4 de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VIERNES </a:t>
                      </a:r>
                      <a:r>
                        <a:rPr lang="es-CL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72570"/>
                  </a:ext>
                </a:extLst>
              </a:tr>
              <a:tr h="33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Lunes 7 de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600" b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LUNES 12 </a:t>
                      </a:r>
                      <a:r>
                        <a:rPr lang="es-CL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DICIEMBRE</a:t>
                      </a:r>
                      <a:endParaRPr lang="es-C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1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5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4630" y="579602"/>
            <a:ext cx="3947158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" y="551058"/>
            <a:ext cx="1555622" cy="11863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3432" y="1854925"/>
            <a:ext cx="111295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Primera Jornada de Evaluación Primer Semestre: 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del 23 al 27 de mayo.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Segunda Jornada de Evaluación Primer Semestre y Proyección Segundo Semestre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jueves 7 y viernes 8 de julio.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Segundo Semestre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1 de agosto al 16 de diciembre.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Interferiados</a:t>
            </a: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Recuperar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viernes 9 de diciembre a recuperar el día miércoles 14 de diciembre; lunes 20 de junio a recuperar el día jueves 15 de diciembre.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Jornada de Evaluación del Segundo Semestre, Evaluación de la Planificación Anual, Revisión y Análisis del Cumplimiento de los Objetivos y Metas Planificadas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jueves 29 y viernes 30 de diciembre de 2022</a:t>
            </a:r>
            <a:r>
              <a:rPr lang="es-CL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0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Finalización Año Escolar</a:t>
            </a:r>
            <a:r>
              <a:rPr lang="es-CL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Viernes 30 de diciembre 2022</a:t>
            </a:r>
            <a:endParaRPr lang="es-C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66" y="551058"/>
            <a:ext cx="1662844" cy="11863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04804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661" y="653654"/>
            <a:ext cx="4077787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Medidas LARR</a:t>
            </a:r>
            <a:endParaRPr lang="es-C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5" y="429168"/>
            <a:ext cx="1749718" cy="13343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7875" y="2037804"/>
            <a:ext cx="111426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retoma la 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Agenda Escolar como medio de comunicación oficial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entre la familia y el 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liceo.</a:t>
            </a:r>
            <a:endParaRPr lang="es-C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días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martes 15 de marzo </a:t>
            </a:r>
            <a:r>
              <a:rPr lang="es-CL" sz="28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 </a:t>
            </a:r>
            <a:r>
              <a:rPr lang="es-CL" sz="2800" b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2800" b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jueves</a:t>
            </a:r>
            <a:r>
              <a:rPr lang="es-CL" sz="2800" b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17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marzo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2022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 realizará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Jornada de Inducción para nuestros estudiantes nuevos de 7mo Año Básico y 1er Año Medio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carácter obligatorio. En esta jornada deben participar el estudiante y su apoderado.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834" y="429168"/>
            <a:ext cx="1877134" cy="13391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52116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2103" y="446553"/>
            <a:ext cx="4339044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Medidas LARR</a:t>
            </a:r>
            <a:endParaRPr lang="es-C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9" y="446554"/>
            <a:ext cx="1709788" cy="13038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1749" y="2244050"/>
            <a:ext cx="113015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</a:t>
            </a: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retoma la 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obligatoriedad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de todas las medidas contempladas en el Reglamento Interno Escolar 2022, por lo que es importante que padres, madres y adultos responsables tomen conocimiento de éste y cuyo resumen ha sido entregado en el proceso de matrícula.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005" y="446553"/>
            <a:ext cx="1827634" cy="1303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25992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6868" y="513713"/>
            <a:ext cx="4025535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9" y="446554"/>
            <a:ext cx="1572752" cy="11993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1749" y="1989241"/>
            <a:ext cx="11430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implementará un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Proceso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Reforzamientos Disciplinar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las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Asignaturas Troncales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 son las siguientes: Lenguaje, Matemática, 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Ciencias Naturales 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Inglés y se realizarán en jornada de la tarde. Los estudiantes que participarán de estos reforzamientos, son aquellos que obtengan una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Evaluación Diagnostica Insuficiente 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el instrumento que se les aplique en la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semana del 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 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 11 de marzo 2022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143" y="446555"/>
            <a:ext cx="1674743" cy="1194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0691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7679" y="524932"/>
            <a:ext cx="4077787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" y="407365"/>
            <a:ext cx="1709788" cy="13038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623" y="2240008"/>
            <a:ext cx="11351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</a:t>
            </a: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 caso de que algún estudiante deba hacer 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cuarentena preventiva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se establecerán los apoyos pedagógicos y psicosociales para la continuidad de estudios de manera asincrónica como lo hemos realizado permanentemente a través de nuestros equipos de profesionales.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457" y="407365"/>
            <a:ext cx="1827635" cy="1303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480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6423" y="459616"/>
            <a:ext cx="3881844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3" y="459616"/>
            <a:ext cx="1709788" cy="13038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0891" y="2322427"/>
            <a:ext cx="1106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</a:t>
            </a: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retoma la 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obligatoriedad de las actividades presenciales 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 padres, madres y adultos responsables, como reuniones de apoderados, entrevistas con profesor jefe, citaciones desde convivencia escolar e inspectoría, entre otros.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144" y="459615"/>
            <a:ext cx="1827634" cy="1303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80304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7181" y="511869"/>
            <a:ext cx="3829592" cy="1303867"/>
          </a:xfrm>
        </p:spPr>
        <p:txBody>
          <a:bodyPr>
            <a:normAutofit fontScale="90000"/>
          </a:bodyPr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6" y="350793"/>
            <a:ext cx="1407123" cy="10730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18457" y="2112892"/>
            <a:ext cx="10607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 Ante 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situaciones de 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trato negligente o vulneración de derechos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en especial los referidos al derecho a la educación (por ejemplo, la inasistencia a clases presenciales, el ausentismo escolar crónico o la falta de apoyo al proceso educativo de nuestros estudiantes), el liceo tiene la </a:t>
            </a:r>
            <a:r>
              <a:rPr lang="es-C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obligación de denunciar y/o derivar</a:t>
            </a:r>
            <a:r>
              <a:rPr lang="es-C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a las instituciones externas 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correspondientes.</a:t>
            </a:r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845" y="350793"/>
            <a:ext cx="1498309" cy="1068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22108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Fundamentación 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83920" y="2481963"/>
            <a:ext cx="10215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Se fundamenta en </a:t>
            </a:r>
            <a:r>
              <a:rPr lang="es-ES" sz="2800" dirty="0"/>
              <a:t>el </a:t>
            </a:r>
            <a:r>
              <a:rPr lang="es-ES" sz="2800" b="1" dirty="0" smtClean="0"/>
              <a:t>Ordinario </a:t>
            </a:r>
            <a:r>
              <a:rPr lang="es-ES" sz="2800" b="1" dirty="0"/>
              <a:t>02/834 del Ministerio de Educación</a:t>
            </a:r>
            <a:r>
              <a:rPr lang="es-ES" sz="2800" dirty="0"/>
              <a:t>, que señala que desde marzo del 2022 se retoman las normas que regulan el funcionamiento del sistema educacional chileno, de modo que su </a:t>
            </a:r>
            <a:r>
              <a:rPr lang="es-ES" sz="2800" b="1" dirty="0"/>
              <a:t>cumplimiento es de carácter obligatorio para todos los establecimientos </a:t>
            </a:r>
            <a:r>
              <a:rPr lang="es-ES" sz="2800" dirty="0"/>
              <a:t>escolares que reciben financiamiento del </a:t>
            </a:r>
            <a:r>
              <a:rPr lang="es-ES" sz="2800" dirty="0" smtClean="0"/>
              <a:t>Estado. Se retoma la </a:t>
            </a:r>
            <a:r>
              <a:rPr lang="es-ES" sz="2800" dirty="0" err="1" smtClean="0"/>
              <a:t>presencialidad</a:t>
            </a:r>
            <a:r>
              <a:rPr lang="es-ES" sz="2800" dirty="0" smtClean="0"/>
              <a:t>.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6" y="472680"/>
            <a:ext cx="1127383" cy="8597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653" y="4924696"/>
            <a:ext cx="1925874" cy="13739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3269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7321" y="877050"/>
            <a:ext cx="4992187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7827" y="2428531"/>
            <a:ext cx="1105117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 inicio del año escolar para los 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estudiantes del LARR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está calendarizado para el día 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martes </a:t>
            </a: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</a:t>
            </a:r>
            <a:r>
              <a:rPr lang="es-CL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marzo de 2022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“</a:t>
            </a: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espera que el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mes de marzo de 2022 la vacunación en esquema </a:t>
            </a: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completo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los menores de 18 años se </a:t>
            </a:r>
            <a:r>
              <a:rPr lang="es-ES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encuentre finalizada</a:t>
            </a:r>
            <a:r>
              <a:rPr lang="es-ES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”.</a:t>
            </a:r>
            <a:endParaRPr lang="es-CL" sz="2400" i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1800"/>
              </a:lnSpc>
              <a:spcAft>
                <a:spcPts val="0"/>
              </a:spcAft>
              <a:buFont typeface="+mj-lt"/>
              <a:buAutoNum type="arabicPeriod"/>
            </a:pP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retoma la </a:t>
            </a: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asistencia presencial obligatoria,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desde 7mo Año Básico a 4to Año Medio, con el propósito de resguardar el desarrollo de los aprendizajes y el bienestar socioemocional de los estudiantes.</a:t>
            </a:r>
            <a:endParaRPr lang="es-C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6" y="624415"/>
            <a:ext cx="1941659" cy="14806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833" y="670029"/>
            <a:ext cx="1902123" cy="1435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69132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0582" y="693328"/>
            <a:ext cx="5279569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7463" y="2191799"/>
            <a:ext cx="10502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Se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retoma la 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Jornada Escolar Completa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desde 7mo Año Básico a 4to Año Medio, con el propósito de potenciar el desarrollo integral de los estudiantes, de modo que el horario de ingreso y salida de los estudiantes retoma la normalidad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Horario de 8.00 a 13.00 horas.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577315"/>
            <a:ext cx="1606731" cy="12252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754" y="577316"/>
            <a:ext cx="1724623" cy="1230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89391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086" y="693369"/>
            <a:ext cx="5201192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2331" y="2191799"/>
            <a:ext cx="10776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Se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retoma el 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Programa de Alimentación Escolar </a:t>
            </a:r>
            <a:r>
              <a:rPr lang="es-CL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Junaeb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de manera regular y presencial, acorde a los lineamientos que </a:t>
            </a:r>
            <a:r>
              <a:rPr lang="es-CL" sz="3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Junaeb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y la autoridad sanitaria determinen. Esto significa que ya 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se entregarán canastas de alimentos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y que los estudiantes deberán almorzar en el liceo.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3" y="477306"/>
            <a:ext cx="1737981" cy="13253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055" y="477305"/>
            <a:ext cx="1779392" cy="13253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4986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6342" y="929880"/>
            <a:ext cx="5122815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1519" y="2126484"/>
            <a:ext cx="109597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</a:t>
            </a:r>
            <a:r>
              <a:rPr lang="es-C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s-CL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Seguirán </a:t>
            </a:r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vigentes los Protocolos Sanitarios y otras medias de autocuidado diseñados por el establecimiento,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acuerdo a los lineamientos que dispuso la autoridad sanitaria y considerados en nuestra Cuadrilla Sanitaria integrada por sus distintos estamentos institucionales.</a:t>
            </a:r>
            <a:endParaRPr lang="es-C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0" y="544658"/>
            <a:ext cx="1769570" cy="13494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629" y="544658"/>
            <a:ext cx="1944184" cy="1349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52847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1028" y="829066"/>
            <a:ext cx="5005249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6207" y="2132933"/>
            <a:ext cx="10998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En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 caso de que se deba suspender la asistencia presencial de uno o más cursos, </a:t>
            </a: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las clases continuarán de forma telemática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(virtual) durante el periodo de cuarentena 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preventiva.</a:t>
            </a:r>
            <a:endParaRPr lang="es-CL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s-C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retoman </a:t>
            </a:r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todas las asignaturas </a:t>
            </a:r>
            <a:r>
              <a:rPr lang="es-CL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del Plan de Estudios para cada nivel de enseñanza, pero se mantendrá la priorización curricular (identificando objetivos imprescindibles, integradores y significativos</a:t>
            </a:r>
            <a:r>
              <a:rPr lang="es-CL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r>
              <a:rPr lang="es-ES" sz="24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 </a:t>
            </a:r>
            <a:r>
              <a:rPr lang="es-ES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evaluación y promoción </a:t>
            </a:r>
            <a:r>
              <a:rPr lang="es-ES" sz="24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s-ES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los estudiantes continúa rigiéndose por lo </a:t>
            </a:r>
            <a:r>
              <a:rPr lang="es-ES" sz="24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establecido </a:t>
            </a:r>
            <a:r>
              <a:rPr lang="es-ES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decreto 67(2018). 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477307"/>
            <a:ext cx="1583816" cy="12078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522" y="477307"/>
            <a:ext cx="1692980" cy="12078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1475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879167"/>
            <a:ext cx="4887684" cy="1303867"/>
          </a:xfrm>
        </p:spPr>
        <p:txBody>
          <a:bodyPr/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Orientaciones 2022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9046" y="2183034"/>
            <a:ext cx="10959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ts val="0"/>
              </a:spcAft>
            </a:pP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8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Seguirá vigente la implementación del </a:t>
            </a:r>
            <a:r>
              <a:rPr lang="es-CL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Plan de Convivencia Escolar y Aprendizaje Socioemocional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para todos los establecimientos que reciben subvención del Estado, lo que incluye a nuestro liceo. Nuestro establecimiento dispone de un equipo de apoyo </a:t>
            </a:r>
            <a:r>
              <a:rPr lang="es-CL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psico</a:t>
            </a:r>
            <a:r>
              <a:rPr lang="es-CL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social y un Plan de Contención Emocional a desarrollarse durante el año 2022 y extendido a toda nuestra comunidad.</a:t>
            </a:r>
            <a:endParaRPr lang="es-C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" y="572933"/>
            <a:ext cx="1567679" cy="11954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150" y="572934"/>
            <a:ext cx="1675730" cy="11954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42207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9668" y="776285"/>
            <a:ext cx="4545875" cy="1319349"/>
          </a:xfrm>
        </p:spPr>
        <p:txBody>
          <a:bodyPr>
            <a:normAutofit/>
          </a:bodyPr>
          <a:lstStyle/>
          <a:p>
            <a:pPr algn="r"/>
            <a:r>
              <a:rPr lang="es-CL" b="1" dirty="0" smtClean="0">
                <a:solidFill>
                  <a:schemeClr val="tx1"/>
                </a:solidFill>
              </a:rPr>
              <a:t>Medidas LARR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561703" y="2573382"/>
            <a:ext cx="11181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CL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s-CL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niforme </a:t>
            </a:r>
            <a:r>
              <a:rPr lang="es-CL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s-CL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scolar</a:t>
            </a:r>
            <a:r>
              <a:rPr lang="es-CL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CL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voluntario y no exigible acorde a lo determinado por nuestra Primera Autoridad </a:t>
            </a:r>
            <a:r>
              <a:rPr lang="es-CL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s-CL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omunal Municipal y Mesa por la Educación.</a:t>
            </a:r>
            <a:endParaRPr lang="es-CL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4" y="703488"/>
            <a:ext cx="1921013" cy="1464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574" y="703488"/>
            <a:ext cx="2044484" cy="14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15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627</Words>
  <Application>Microsoft Office PowerPoint</Application>
  <PresentationFormat>Panorámica</PresentationFormat>
  <Paragraphs>91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Orgánico</vt:lpstr>
      <vt:lpstr>Lineamientos Generales  Funcionamiento Año Académico 2022</vt:lpstr>
      <vt:lpstr>Fundamentación Orientaciones 2022</vt:lpstr>
      <vt:lpstr>Orientaciones 2022</vt:lpstr>
      <vt:lpstr>Orientaciones 2022</vt:lpstr>
      <vt:lpstr>Orientaciones 2022</vt:lpstr>
      <vt:lpstr>Orientaciones 2022</vt:lpstr>
      <vt:lpstr>Orientaciones 2022</vt:lpstr>
      <vt:lpstr>Orientaciones 2022</vt:lpstr>
      <vt:lpstr>Medidas LARR:</vt:lpstr>
      <vt:lpstr>Medidas LARR:</vt:lpstr>
      <vt:lpstr>Medidas LARR</vt:lpstr>
      <vt:lpstr>Presentación de PowerPoint</vt:lpstr>
      <vt:lpstr>Medidas LARR</vt:lpstr>
      <vt:lpstr>Medidas LARR</vt:lpstr>
      <vt:lpstr>Medidas LARR</vt:lpstr>
      <vt:lpstr>Medidas LARR</vt:lpstr>
      <vt:lpstr>Medidas LARR</vt:lpstr>
      <vt:lpstr>Medidas LARR</vt:lpstr>
      <vt:lpstr>Medidas LARR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2021-12-29T15:29:31Z</dcterms:created>
  <dcterms:modified xsi:type="dcterms:W3CDTF">2022-03-14T17:29:19Z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